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723701-00F3-46EA-834C-1F99D29D4874}">
  <a:tblStyle styleId="{92723701-00F3-46EA-834C-1F99D29D48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4" y="3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97898a3f_0_1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6a97898a3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a97898a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36a97898a3f_0_3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6a97898a3f_0_34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913379" y="1393062"/>
            <a:ext cx="3317240" cy="13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45509" y="1442974"/>
            <a:ext cx="7311390" cy="321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913379" y="1393062"/>
            <a:ext cx="3317240" cy="13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2913379" y="1393062"/>
            <a:ext cx="3317240" cy="13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1250"/>
              </a:lnSpc>
              <a:spcBef>
                <a:spcPts val="0"/>
              </a:spcBef>
              <a:buNone/>
              <a:defRPr sz="1600" b="0" i="0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0"/>
            <a:ext cx="89153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913379" y="1393062"/>
            <a:ext cx="3317240" cy="13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45509" y="1442974"/>
            <a:ext cx="7311390" cy="321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 rtl="0">
              <a:lnSpc>
                <a:spcPct val="101250"/>
              </a:lnSpc>
              <a:spcBef>
                <a:spcPts val="0"/>
              </a:spcBef>
              <a:buNone/>
              <a:defRPr sz="1600" b="0" i="0" u="none" strike="noStrike" cap="none">
                <a:solidFill>
                  <a:srgbClr val="9207F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142998" y="1912979"/>
            <a:ext cx="68580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431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latin typeface="Roboto"/>
                <a:ea typeface="Roboto"/>
                <a:cs typeface="Roboto"/>
                <a:sym typeface="Roboto"/>
              </a:rPr>
              <a:t>ОТЧЕТ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latin typeface="Roboto"/>
                <a:ea typeface="Roboto"/>
                <a:cs typeface="Roboto"/>
                <a:sym typeface="Roboto"/>
              </a:rPr>
              <a:t>по практике</a:t>
            </a:r>
            <a:br>
              <a:rPr lang="ru-RU" sz="1600" b="0">
                <a:latin typeface="Roboto"/>
                <a:ea typeface="Roboto"/>
                <a:cs typeface="Roboto"/>
                <a:sym typeface="Roboto"/>
              </a:rPr>
            </a:br>
            <a:br>
              <a:rPr lang="ru-RU" sz="1600" b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Тема: «</a:t>
            </a: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Слежение за объектами с БПЛА</a:t>
            </a: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br>
              <a:rPr lang="ru-RU" sz="1600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2668268" y="971550"/>
            <a:ext cx="3807460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09.04.02 Информационные системы и технологии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1664677" y="3426538"/>
            <a:ext cx="342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Студент: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Гончаренко</a:t>
            </a: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Данила</a:t>
            </a: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Олегович</a:t>
            </a: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гр. J415</a:t>
            </a: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5556739" y="3426538"/>
            <a:ext cx="288572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Научный руководитель: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Ходненко Иван Владимирович,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старший научный сотрудник</a:t>
            </a:r>
            <a:endParaRPr dirty="0"/>
          </a:p>
        </p:txBody>
      </p:sp>
      <p:sp>
        <p:nvSpPr>
          <p:cNvPr id="53" name="Google Shape;53;p7"/>
          <p:cNvSpPr txBox="1"/>
          <p:nvPr/>
        </p:nvSpPr>
        <p:spPr>
          <a:xfrm>
            <a:off x="3831515" y="4727812"/>
            <a:ext cx="148096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Санкт-Петербург 2024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167386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10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420128" y="1046496"/>
            <a:ext cx="7938000" cy="32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 результатам тестирования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трекеров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на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датасетах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UAV123, GOT 10k,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LaSOT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наиболее подходящими к трекингу одиночных объектов являются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трекеры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b="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LoRAT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ru-RU" sz="1600" b="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PiVOT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, </a:t>
            </a:r>
            <a:r>
              <a:rPr lang="ru-RU" sz="1600" b="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MCITrack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Для применения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трекеров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на БПЛА требуется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дообучение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моделей классификации на новых отслеживаемых объектах и конкретных условиях. 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Для эффективной работы большинства трансформеров требуется наличие мощных вычислительных ресурсов.</a:t>
            </a:r>
          </a:p>
          <a:p>
            <a:pPr marL="297814" marR="0" lvl="0" indent="-1968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220726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11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602933" y="1241052"/>
            <a:ext cx="7938000" cy="352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Было проделано практическое исследование в рамках, которого были:</a:t>
            </a:r>
            <a:endParaRPr lang="ru-RU"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97815" marR="0" lvl="0" indent="-285750" algn="l" rtl="0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accent4"/>
              </a:buClr>
              <a:buSzPts val="1225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Проведен анализ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датасетов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и методов.</a:t>
            </a:r>
          </a:p>
          <a:p>
            <a:pPr marL="297815" marR="0" lvl="0" indent="-285750" algn="l" rtl="0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accent4"/>
              </a:buClr>
              <a:buSzPts val="1225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Протестировано &gt;15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трекеров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на 3 бенчмарках.</a:t>
            </a:r>
          </a:p>
          <a:p>
            <a:pPr marL="297815" marR="0" lvl="0" indent="-285750" algn="l" rtl="0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accent4"/>
              </a:buClr>
              <a:buSzPts val="1225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Сняты и размечены свои видео с БПЛА.</a:t>
            </a:r>
          </a:p>
          <a:p>
            <a:pPr marL="297815" marR="0" lvl="0" indent="-285750" algn="l" rtl="0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accent4"/>
              </a:buClr>
              <a:buSzPts val="1225"/>
              <a:buFont typeface="Arial"/>
              <a:buChar char="•"/>
            </a:pP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Дообучены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модели и успешно применены лучшие подходы (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YOLO+ByteTrack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/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AiATrack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) к реальным данным.</a:t>
            </a:r>
          </a:p>
          <a:p>
            <a:pPr marL="297815" marR="0" lvl="0" indent="-285750" algn="l" rtl="0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accent4"/>
              </a:buClr>
              <a:buSzPts val="1225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Определены наиболее эффективные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трекеры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и подтверждена необходимость </a:t>
            </a:r>
            <a:r>
              <a:rPr lang="ru-RU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дообучения</a:t>
            </a:r>
            <a:r>
              <a:rPr lang="ru-RU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детекторов.</a:t>
            </a:r>
          </a:p>
          <a:p>
            <a:pPr marL="457200" marR="0" lvl="0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2790188" y="1504950"/>
            <a:ext cx="3563621" cy="136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Спасибо</a:t>
            </a:r>
            <a:endParaRPr/>
          </a:p>
          <a:p>
            <a:pPr marL="127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4643096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Проблема и актуальность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8741664" y="4815179"/>
            <a:ext cx="179705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2610160" y="1760667"/>
            <a:ext cx="337521" cy="337521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5866234" y="1513931"/>
            <a:ext cx="2057400" cy="831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Поиск стабильного трекера со способностью адаптивной обработки видеоматериала  </a:t>
            </a:r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3120475" y="1421601"/>
            <a:ext cx="2057400" cy="13854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8590" marR="116839" lvl="0" indent="-190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Прерывание трекинга объекта в результате неправильного определения объекта при изменении угла обзора при  полёте беспилотника </a:t>
            </a:r>
            <a:endParaRPr/>
          </a:p>
        </p:txBody>
      </p:sp>
      <p:sp>
        <p:nvSpPr>
          <p:cNvPr id="63" name="Google Shape;63;p8"/>
          <p:cNvSpPr txBox="1"/>
          <p:nvPr/>
        </p:nvSpPr>
        <p:spPr>
          <a:xfrm>
            <a:off x="806844" y="1590668"/>
            <a:ext cx="1630500" cy="1015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38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Roboto"/>
                <a:ea typeface="Roboto"/>
                <a:cs typeface="Roboto"/>
                <a:sym typeface="Roboto"/>
              </a:rPr>
              <a:t> Прерывание трекинга объекта в результате потери видимости объекта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5327585" y="1831488"/>
            <a:ext cx="388933" cy="1958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1295400" y="3105150"/>
            <a:ext cx="159231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535950" y="3007800"/>
            <a:ext cx="4164000" cy="171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ru-RU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Трекинг объектов беспилотниками</a:t>
            </a:r>
            <a:r>
              <a:rPr lang="ru-RU" sz="1400" b="1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ru-RU">
                <a:latin typeface="Roboto"/>
                <a:ea typeface="Roboto"/>
                <a:cs typeface="Roboto"/>
                <a:sym typeface="Roboto"/>
              </a:rPr>
              <a:t>может контролировать перемещение по улицам и дорогам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снизит затраты на техническое обслуживание крупных технологических предприятий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801694" y="1210368"/>
            <a:ext cx="11239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106705" y="1118036"/>
            <a:ext cx="11239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5866234" y="1206154"/>
            <a:ext cx="11239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281686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и задачи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535940" y="1230248"/>
            <a:ext cx="7501200" cy="24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Цель: </a:t>
            </a:r>
            <a:r>
              <a:rPr lang="ru-RU" sz="1600" dirty="0">
                <a:solidFill>
                  <a:schemeClr val="dk1"/>
                </a:solidFill>
              </a:rPr>
              <a:t>определить наиболее эффективные методы трекинга объектов, подходящее для анализа видео с БПЛА.</a:t>
            </a:r>
            <a:endParaRPr sz="16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sz="18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7813" marR="0" lvl="0" indent="-28575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Проанализировать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датасет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понять количество данных, что значит “следить” за объектом, как понять что это один и тот же объект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7813" marR="0" lvl="0" indent="-28575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Проанализировать литературу для данного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датасета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изучить подходы и результаты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7813" marR="0" lvl="0" indent="-28575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Сравнить качество работы методов на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датасетах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7813" marR="0" lvl="0" indent="-28575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Выполнить съёмку и применить лучший подход на своих данных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8741664" y="4815179"/>
            <a:ext cx="179705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535939" y="2114550"/>
            <a:ext cx="7501255" cy="0"/>
          </a:xfrm>
          <a:custGeom>
            <a:avLst/>
            <a:gdLst/>
            <a:ahLst/>
            <a:cxnLst/>
            <a:rect l="l" t="t" r="r" b="b"/>
            <a:pathLst>
              <a:path w="7501255" h="120000" extrusionOk="0">
                <a:moveTo>
                  <a:pt x="0" y="0"/>
                </a:moveTo>
                <a:lnTo>
                  <a:pt x="7501001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35939" y="4019550"/>
            <a:ext cx="7501255" cy="0"/>
          </a:xfrm>
          <a:custGeom>
            <a:avLst/>
            <a:gdLst/>
            <a:ahLst/>
            <a:cxnLst/>
            <a:rect l="l" t="t" r="r" b="b"/>
            <a:pathLst>
              <a:path w="7501255" h="120000" extrusionOk="0">
                <a:moveTo>
                  <a:pt x="0" y="0"/>
                </a:moveTo>
                <a:lnTo>
                  <a:pt x="7501001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4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307275" y="343525"/>
            <a:ext cx="6998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>
                <a:latin typeface="Roboto"/>
                <a:ea typeface="Roboto"/>
                <a:cs typeface="Roboto"/>
                <a:sym typeface="Roboto"/>
              </a:rPr>
              <a:t>Анализ датасетов</a:t>
            </a:r>
            <a:endParaRPr sz="2900" b="1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5" name="Google Shape;85;p10"/>
          <p:cNvGraphicFramePr/>
          <p:nvPr/>
        </p:nvGraphicFramePr>
        <p:xfrm>
          <a:off x="535943" y="2102075"/>
          <a:ext cx="3820200" cy="1414425"/>
        </p:xfrm>
        <a:graphic>
          <a:graphicData uri="http://schemas.openxmlformats.org/drawingml/2006/table">
            <a:tbl>
              <a:tblPr firstRow="1" bandRow="1">
                <a:noFill/>
                <a:tableStyleId>{92723701-00F3-46EA-834C-1F99D29D4874}</a:tableStyleId>
              </a:tblPr>
              <a:tblGrid>
                <a:gridCol w="95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Video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Bboxes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 Classes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UAV 123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123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109 866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GOT-10k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10 000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1 500 000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LaSOT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`1 400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3 500 000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Google Shape;86;p10"/>
          <p:cNvSpPr txBox="1"/>
          <p:nvPr/>
        </p:nvSpPr>
        <p:spPr>
          <a:xfrm>
            <a:off x="535950" y="1123950"/>
            <a:ext cx="3560176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Данные для сравнения рассматриваемых методов трекинга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5047875" y="1247100"/>
            <a:ext cx="26049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latin typeface="Roboto"/>
                <a:ea typeface="Roboto"/>
                <a:cs typeface="Roboto"/>
                <a:sym typeface="Roboto"/>
              </a:rPr>
              <a:t>Собственные данные для проверки подхода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8" name="Google Shape;88;p10"/>
          <p:cNvGraphicFramePr/>
          <p:nvPr/>
        </p:nvGraphicFramePr>
        <p:xfrm>
          <a:off x="4479418" y="2102063"/>
          <a:ext cx="4142875" cy="926700"/>
        </p:xfrm>
        <a:graphic>
          <a:graphicData uri="http://schemas.openxmlformats.org/drawingml/2006/table">
            <a:tbl>
              <a:tblPr firstRow="1" bandRow="1">
                <a:noFill/>
                <a:tableStyleId>{92723701-00F3-46EA-834C-1F99D29D4874}</a:tableStyleId>
              </a:tblPr>
              <a:tblGrid>
                <a:gridCol w="107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Video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Length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Classes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object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IMG_4434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0:23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710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Skier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Video_go_cart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0:29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892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go_cart, person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399" y="2699925"/>
            <a:ext cx="1105475" cy="10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 title="Снимок экрана 2025-06-23 1555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562" y="1353440"/>
            <a:ext cx="1870551" cy="12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5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307275" y="343525"/>
            <a:ext cx="6998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>
                <a:latin typeface="Roboto"/>
                <a:ea typeface="Roboto"/>
                <a:cs typeface="Roboto"/>
                <a:sym typeface="Roboto"/>
              </a:rPr>
              <a:t>Исследование трекеров на бенчмарках </a:t>
            </a:r>
            <a:endParaRPr sz="2900" b="1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7172325" y="2236950"/>
            <a:ext cx="872400" cy="338700"/>
          </a:xfrm>
          <a:prstGeom prst="rect">
            <a:avLst/>
          </a:prstGeom>
          <a:solidFill>
            <a:srgbClr val="B2A0C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UAV123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Size: 113476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7465625" y="3794650"/>
            <a:ext cx="730800" cy="338700"/>
          </a:xfrm>
          <a:prstGeom prst="rect">
            <a:avLst/>
          </a:prstGeom>
          <a:solidFill>
            <a:srgbClr val="B2A0C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LaSOT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Size: 1400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4984405" y="3869803"/>
            <a:ext cx="776100" cy="338700"/>
          </a:xfrm>
          <a:prstGeom prst="rect">
            <a:avLst/>
          </a:prstGeom>
          <a:solidFill>
            <a:srgbClr val="B2A0C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GOT-10k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Size: 10000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0" name="Google Shape;100;p11"/>
          <p:cNvGraphicFramePr/>
          <p:nvPr>
            <p:extLst>
              <p:ext uri="{D42A27DB-BD31-4B8C-83A1-F6EECF244321}">
                <p14:modId xmlns:p14="http://schemas.microsoft.com/office/powerpoint/2010/main" val="3097635192"/>
              </p:ext>
            </p:extLst>
          </p:nvPr>
        </p:nvGraphicFramePr>
        <p:xfrm>
          <a:off x="650518" y="1232663"/>
          <a:ext cx="3820200" cy="2347275"/>
        </p:xfrm>
        <a:graphic>
          <a:graphicData uri="http://schemas.openxmlformats.org/drawingml/2006/table">
            <a:tbl>
              <a:tblPr firstRow="1" bandRow="1">
                <a:noFill/>
                <a:tableStyleId>{92723701-00F3-46EA-834C-1F99D29D4874}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</a:t>
                      </a:r>
                      <a:endParaRPr sz="1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UAV123 </a:t>
                      </a:r>
                      <a:endParaRPr sz="100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GOT-10k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LaSOT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Трекер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AUC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AO</a:t>
                      </a:r>
                      <a:endParaRPr sz="1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AUC</a:t>
                      </a:r>
                      <a:endParaRPr sz="1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OSTrack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70,7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73,7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71,1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ARTrackV2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71,7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79,6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71,5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LoRAT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74,2</a:t>
                      </a:r>
                      <a:endParaRPr sz="9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78,9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74,2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MCITrack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71,5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80,0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76,6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SAMURAI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81,7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74,2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1" name="Google Shape;10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426" y="2699925"/>
            <a:ext cx="1698135" cy="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/>
        </p:nvSpPr>
        <p:spPr>
          <a:xfrm>
            <a:off x="650518" y="3869802"/>
            <a:ext cx="3427200" cy="369300"/>
          </a:xfrm>
          <a:prstGeom prst="rect">
            <a:avLst/>
          </a:prstGeom>
          <a:noFill/>
          <a:ln w="28575" cap="flat" cmpd="sng">
            <a:solidFill>
              <a:srgbClr val="806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8064A2"/>
                </a:solidFill>
                <a:latin typeface="Calibri"/>
                <a:ea typeface="Calibri"/>
                <a:cs typeface="Calibri"/>
                <a:sym typeface="Calibri"/>
              </a:rPr>
              <a:t>Target: </a:t>
            </a:r>
            <a:r>
              <a:rPr lang="ru-RU" sz="1600">
                <a:latin typeface="Calibri"/>
                <a:ea typeface="Calibri"/>
                <a:cs typeface="Calibri"/>
                <a:sym typeface="Calibri"/>
              </a:rPr>
              <a:t>Точность трекинга объекта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472186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Анализ данных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6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535940" y="1123950"/>
            <a:ext cx="58650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метрик на датасетах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457200" y="4158249"/>
            <a:ext cx="8284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Стабильно высокие результаты качества показали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трекеры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использующие современные подходы к слежению за объектами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535940" y="4145599"/>
            <a:ext cx="7501255" cy="0"/>
          </a:xfrm>
          <a:custGeom>
            <a:avLst/>
            <a:gdLst/>
            <a:ahLst/>
            <a:cxnLst/>
            <a:rect l="l" t="t" r="r" b="b"/>
            <a:pathLst>
              <a:path w="7501255" h="120000" extrusionOk="0">
                <a:moveTo>
                  <a:pt x="0" y="0"/>
                </a:moveTo>
                <a:lnTo>
                  <a:pt x="7501001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2" title="AUC score UAV1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" y="1633050"/>
            <a:ext cx="3791044" cy="22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 title="AUC score LaS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590" y="1633050"/>
            <a:ext cx="3515610" cy="22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535940" y="312165"/>
            <a:ext cx="4722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Анализ данных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7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535940" y="1123950"/>
            <a:ext cx="58650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метрик на датасетах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535940" y="4145599"/>
            <a:ext cx="7501255" cy="0"/>
          </a:xfrm>
          <a:custGeom>
            <a:avLst/>
            <a:gdLst/>
            <a:ahLst/>
            <a:cxnLst/>
            <a:rect l="l" t="t" r="r" b="b"/>
            <a:pathLst>
              <a:path w="7501255" h="120000" extrusionOk="0">
                <a:moveTo>
                  <a:pt x="0" y="0"/>
                </a:moveTo>
                <a:lnTo>
                  <a:pt x="7501001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3" title="AO% GOT-10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50" y="1633050"/>
            <a:ext cx="3447464" cy="22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/>
          <p:nvPr/>
        </p:nvSpPr>
        <p:spPr>
          <a:xfrm>
            <a:off x="4343575" y="1665650"/>
            <a:ext cx="34476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Лучшие трекеры по метрикам: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LoRAT</a:t>
            </a: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(74.2, 78.9, 74.2)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</a:t>
            </a: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(70.9,76.9, 73.4)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MCITrack</a:t>
            </a: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(71.5, 80.0, 76.6)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SAMURAI </a:t>
            </a: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(-,81.7, 74,2)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8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535949" y="312175"/>
            <a:ext cx="60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>
                <a:latin typeface="Roboto"/>
                <a:ea typeface="Roboto"/>
                <a:cs typeface="Roboto"/>
                <a:sym typeface="Roboto"/>
              </a:rPr>
              <a:t>Трекинг необученных моделей</a:t>
            </a:r>
            <a:endParaRPr sz="2900" b="1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535940" y="1123950"/>
            <a:ext cx="5864860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времени каждой эпохи по отдельности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472075" y="1564700"/>
            <a:ext cx="2171100" cy="13545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Модель: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Yolo11n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Трекер:</a:t>
            </a:r>
            <a:endParaRPr sz="18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tracker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741664" y="4815179"/>
            <a:ext cx="281304" cy="2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2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4"/>
                </a:solidFill>
              </a:rPr>
              <a:t>9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535940" y="312165"/>
            <a:ext cx="3807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-RU" sz="2900" b="1">
                <a:latin typeface="Roboto"/>
                <a:ea typeface="Roboto"/>
                <a:cs typeface="Roboto"/>
                <a:sym typeface="Roboto"/>
              </a:rPr>
              <a:t>модели</a:t>
            </a:r>
            <a:endParaRPr sz="2900" b="1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535940" y="1123950"/>
            <a:ext cx="58650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Трекинг обученных моделей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57496" y="1429800"/>
            <a:ext cx="1659900" cy="15393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Модель: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Yolo11n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Трекеры:</a:t>
            </a:r>
            <a:endParaRPr sz="18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Bytetrack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Botsort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-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AiATrack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535892" y="3530812"/>
          <a:ext cx="7851575" cy="859150"/>
        </p:xfrm>
        <a:graphic>
          <a:graphicData uri="http://schemas.openxmlformats.org/drawingml/2006/table">
            <a:tbl>
              <a:tblPr firstRow="1" bandRow="1">
                <a:noFill/>
                <a:tableStyleId>{92723701-00F3-46EA-834C-1F99D29D4874}</a:tableStyleId>
              </a:tblPr>
              <a:tblGrid>
                <a:gridCol w="125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Video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Fit model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Tracker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preprocess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inference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postprocess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 anchor="ctr">
                    <a:solidFill>
                      <a:srgbClr val="B2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IMG_4434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AiATrack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Bytetrack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6.601 h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2,6 ms</a:t>
                      </a:r>
                      <a:endParaRPr/>
                    </a:p>
                  </a:txBody>
                  <a:tcPr marL="45550" marR="45550" marT="45550" marB="455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173,5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550" marR="45550" marT="45550" marB="455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550" marR="45550" marT="45550" marB="455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2,3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550" marR="45550" marT="45550" marB="455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go_cart_tracking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AiATrack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Botsort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0.243 h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 ms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60,5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2,1 ms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4650" marR="54650" marT="27325" marB="273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4ECF6F-C6AA-4F7D-B5DB-127E8B8DE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370" y="1659380"/>
            <a:ext cx="2982116" cy="16800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392465-7CA9-4CA7-9949-7D91D9E1D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461" y="1673602"/>
            <a:ext cx="2982116" cy="1680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547</Words>
  <Application>Microsoft Office PowerPoint</Application>
  <PresentationFormat>Экран (16:9)</PresentationFormat>
  <Paragraphs>174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Roboto</vt:lpstr>
      <vt:lpstr>Arial</vt:lpstr>
      <vt:lpstr>Times New Roman</vt:lpstr>
      <vt:lpstr>Office Theme</vt:lpstr>
      <vt:lpstr>ОТЧЕТ по практике  Тема: «Слежение за объектами с БПЛА» </vt:lpstr>
      <vt:lpstr>Проблема и актуальность</vt:lpstr>
      <vt:lpstr>Цели и задачи</vt:lpstr>
      <vt:lpstr>Презентация PowerPoint</vt:lpstr>
      <vt:lpstr>Презентация PowerPoint</vt:lpstr>
      <vt:lpstr>Анализ данных</vt:lpstr>
      <vt:lpstr>Анализ данных</vt:lpstr>
      <vt:lpstr>Презентация PowerPoint</vt:lpstr>
      <vt:lpstr>Презентация PowerPoint</vt:lpstr>
      <vt:lpstr>Выводы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практике  Тема: «Слежение за объектами с БПЛА» </dc:title>
  <cp:lastModifiedBy>dani_ideit@mail.ru</cp:lastModifiedBy>
  <cp:revision>15</cp:revision>
  <dcterms:modified xsi:type="dcterms:W3CDTF">2025-08-04T10:43:08Z</dcterms:modified>
</cp:coreProperties>
</file>